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4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44465"/>
            <a:ext cx="11924209" cy="5408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57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1550"/>
            <a:ext cx="10966705" cy="40678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96F6A0-07FF-1828-19D1-FE1D9B9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956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95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9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17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6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062" y="548640"/>
            <a:ext cx="7738491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96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4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725386"/>
            <a:ext cx="6858000" cy="463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59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728870"/>
            <a:ext cx="6858000" cy="46353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57005"/>
            <a:ext cx="4362450" cy="405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19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6079"/>
            <a:ext cx="4360863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6053957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0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728870"/>
            <a:ext cx="4512601" cy="4635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18" y="320040"/>
            <a:ext cx="6047071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72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744168"/>
            <a:ext cx="4572000" cy="46200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2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2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4737"/>
            <a:ext cx="3401568" cy="405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5070955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58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68722"/>
            <a:ext cx="3273552" cy="28846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10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8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38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3186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4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3332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02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05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672584" cy="2492735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9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49275"/>
            <a:ext cx="3657603" cy="2472817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7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57012"/>
            <a:ext cx="5897880" cy="1114604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03530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7632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23897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289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955050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668625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578237"/>
            <a:ext cx="11460480" cy="786384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38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2464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5581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27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7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08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41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6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35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1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2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D3106-89ED-8524-91B2-9F94380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31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06AF329-20F3-F154-AD51-E99080E2F1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153399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373364-D664-37CA-391B-CC3537BE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300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5448300" cy="3581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37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26463-E3A6-7144-0DAB-3809F3BD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D031D-23CD-AB8E-F4DE-F2A0A754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10896600" cy="906472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399"/>
            <a:ext cx="4294414" cy="3848100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90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AF045-F012-E336-2D91-EF967058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85771"/>
            <a:ext cx="7233806" cy="57150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100"/>
            <a:ext cx="5448299" cy="262019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65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919163"/>
            <a:ext cx="2030627" cy="38481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639" y="914401"/>
            <a:ext cx="4030361" cy="38481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2861187"/>
            <a:ext cx="4146585" cy="3349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34" y="1158241"/>
            <a:ext cx="6105693" cy="120395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62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14400"/>
            <a:ext cx="2457450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378" y="914400"/>
            <a:ext cx="2431912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03563"/>
            <a:ext cx="5181601" cy="5406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2840182"/>
            <a:ext cx="4466884" cy="1773381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3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5027"/>
            <a:ext cx="6096000" cy="473347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4797346"/>
            <a:ext cx="6105693" cy="2060653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399"/>
            <a:ext cx="4146585" cy="5029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148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172699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5560042"/>
            <a:ext cx="8271878" cy="542344"/>
          </a:xfrm>
        </p:spPr>
        <p:txBody>
          <a:bodyPr/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399"/>
            <a:ext cx="5448300" cy="3117553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72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6700" cy="419342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91" y="914400"/>
            <a:ext cx="5773936" cy="50292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1" y="3786474"/>
            <a:ext cx="4169890" cy="1614008"/>
          </a:xfrm>
        </p:spPr>
        <p:txBody>
          <a:bodyPr anchor="t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66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811529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1" y="647699"/>
            <a:ext cx="2689367" cy="556259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742950" indent="-285750">
              <a:buFont typeface="Arial" panose="020B0604020202020204" pitchFamily="34" charset="0"/>
              <a:buChar char="•"/>
              <a:defRPr/>
            </a:lvl3pPr>
            <a:lvl4pPr marL="971550" indent="-285750">
              <a:buFont typeface="Arial" panose="020B0604020202020204" pitchFamily="34" charset="0"/>
              <a:buChar char="•"/>
              <a:defRPr/>
            </a:lvl4pPr>
            <a:lvl5pPr marL="10858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8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72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1200" y="0"/>
            <a:ext cx="10210798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695" y="5560042"/>
            <a:ext cx="8279006" cy="650256"/>
          </a:xfrm>
        </p:spPr>
        <p:txBody>
          <a:bodyPr/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7701"/>
            <a:ext cx="5181600" cy="259556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861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Aligne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9342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27908E-38A7-B900-61E8-3AB5DD086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6000" y="4672013"/>
            <a:ext cx="5448300" cy="1538287"/>
          </a:xfrm>
        </p:spPr>
        <p:txBody>
          <a:bodyPr anchor="t">
            <a:normAutofit fontScale="85000" lnSpcReduction="10000"/>
          </a:bodyPr>
          <a:lstStyle/>
          <a:p>
            <a:pPr marL="0" lvl="0" indent="0" algn="r">
              <a:buNone/>
            </a:pPr>
            <a:r>
              <a:rPr lang="en-US" sz="200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712200"/>
            <a:ext cx="6019892" cy="18969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06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068"/>
            <a:ext cx="1981199" cy="2369154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4107" y="-14068"/>
            <a:ext cx="4081889" cy="477656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7602ECA3-A6A7-A875-18FE-E3C4A0E589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83" y="2405123"/>
            <a:ext cx="1981199" cy="235737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2" y="2874837"/>
            <a:ext cx="4157958" cy="30687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75" y="664670"/>
            <a:ext cx="5978925" cy="170076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301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699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3074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846440B9-87D8-A71E-771E-6771EF88B8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6949" y="0"/>
            <a:ext cx="2685051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3429000"/>
            <a:ext cx="6079577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839928" cy="1880755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091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2373D9BC-90A4-4F94-BD50-9CCB055EE8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8622" y="3459747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768CD2-5235-9975-0B69-EDC3C9DA66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8622" y="0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65258A-9629-D734-D3AE-AF4576FA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01"/>
            <a:ext cx="8126413" cy="686620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5075225"/>
            <a:ext cx="3424329" cy="92602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27355"/>
            <a:ext cx="4152900" cy="343514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4088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dle Align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05" y="3071903"/>
            <a:ext cx="6224587" cy="287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05" y="1255056"/>
            <a:ext cx="6224588" cy="145182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1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6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0261" y="2333860"/>
            <a:ext cx="7489944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EE9D05A-2BD6-0F92-5A5D-FFA6FFF54E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050" y="0"/>
            <a:ext cx="6584950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0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850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4" r:id="rId31"/>
    <p:sldLayoutId id="2147483815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821" r:id="rId38"/>
    <p:sldLayoutId id="2147483822" r:id="rId39"/>
    <p:sldLayoutId id="2147483823" r:id="rId40"/>
    <p:sldLayoutId id="2147483824" r:id="rId41"/>
    <p:sldLayoutId id="2147483825" r:id="rId42"/>
    <p:sldLayoutId id="2147483826" r:id="rId43"/>
    <p:sldLayoutId id="2147483827" r:id="rId44"/>
    <p:sldLayoutId id="2147483828" r:id="rId45"/>
    <p:sldLayoutId id="2147483829" r:id="rId46"/>
    <p:sldLayoutId id="2147483830" r:id="rId47"/>
    <p:sldLayoutId id="2147483831" r:id="rId48"/>
    <p:sldLayoutId id="2147483832" r:id="rId49"/>
    <p:sldLayoutId id="2147483833" r:id="rId50"/>
    <p:sldLayoutId id="2147483834" r:id="rId51"/>
    <p:sldLayoutId id="2147483835" r:id="rId52"/>
    <p:sldLayoutId id="2147483836" r:id="rId53"/>
    <p:sldLayoutId id="2147483837" r:id="rId54"/>
    <p:sldLayoutId id="2147483838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39" r:id="rId64"/>
    <p:sldLayoutId id="2147483848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nerve cell">
            <a:extLst>
              <a:ext uri="{FF2B5EF4-FFF2-40B4-BE49-F238E27FC236}">
                <a16:creationId xmlns:a16="http://schemas.microsoft.com/office/drawing/2014/main" id="{EB9A4E9F-E88C-3CDA-7944-A354CA8D15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>
            <a:normAutofit/>
          </a:bodyPr>
          <a:lstStyle/>
          <a:p>
            <a:r>
              <a:rPr lang="en-US" dirty="0"/>
              <a:t>Basic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x-shaped cells">
            <a:extLst>
              <a:ext uri="{FF2B5EF4-FFF2-40B4-BE49-F238E27FC236}">
                <a16:creationId xmlns:a16="http://schemas.microsoft.com/office/drawing/2014/main" id="{1FD6FF56-6170-7F32-839F-C913E7D4F9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r="25714"/>
          <a:stretch/>
        </p:blipFill>
        <p:spPr>
          <a:xfrm>
            <a:off x="731521" y="2295144"/>
            <a:ext cx="3490176" cy="40416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8266176" cy="56052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people in protective gear looking through a microscope">
            <a:extLst>
              <a:ext uri="{FF2B5EF4-FFF2-40B4-BE49-F238E27FC236}">
                <a16:creationId xmlns:a16="http://schemas.microsoft.com/office/drawing/2014/main" id="{519C023D-2528-F39D-AD20-B9E43356E17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b="24016"/>
          <a:stretch/>
        </p:blipFill>
        <p:spPr>
          <a:xfrm>
            <a:off x="0" y="0"/>
            <a:ext cx="12191999" cy="4986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681B-5E1B-BD2B-6960-3B46EFE83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 up of a cell">
            <a:extLst>
              <a:ext uri="{FF2B5EF4-FFF2-40B4-BE49-F238E27FC236}">
                <a16:creationId xmlns:a16="http://schemas.microsoft.com/office/drawing/2014/main" id="{10D095D6-BC81-8AFE-AF11-4C7ECCBEC7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14538"/>
          <a:stretch/>
        </p:blipFill>
        <p:spPr>
          <a:xfrm>
            <a:off x="5607050" y="0"/>
            <a:ext cx="65849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icroscope lens on slide">
            <a:extLst>
              <a:ext uri="{FF2B5EF4-FFF2-40B4-BE49-F238E27FC236}">
                <a16:creationId xmlns:a16="http://schemas.microsoft.com/office/drawing/2014/main" id="{3BBDA185-A044-5F17-2940-A47626715EB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3095"/>
          <a:stretch/>
        </p:blipFill>
        <p:spPr>
          <a:xfrm>
            <a:off x="0" y="0"/>
            <a:ext cx="758348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/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>
            <a:normAutofit/>
          </a:bodyPr>
          <a:lstStyle/>
          <a:p>
            <a:r>
              <a:rPr lang="en-US" dirty="0"/>
              <a:t>Key elements of a memorable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>
            <a:normAutofit/>
          </a:bodyPr>
          <a:lstStyle/>
          <a:p>
            <a:r>
              <a:rPr lang="en-US" dirty="0"/>
              <a:t>Crafting an engaging, impactful, and professional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>
            <a:noAutofit/>
          </a:bodyPr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0CF7A5-54B9-1CBE-3AC2-FDA18361A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687955"/>
              </p:ext>
            </p:extLst>
          </p:nvPr>
        </p:nvGraphicFramePr>
        <p:xfrm>
          <a:off x="612775" y="2241550"/>
          <a:ext cx="10966448" cy="4067811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3180100">
                  <a:extLst>
                    <a:ext uri="{9D8B030D-6E8A-4147-A177-3AD203B41FA5}">
                      <a16:colId xmlns:a16="http://schemas.microsoft.com/office/drawing/2014/main" val="2482276837"/>
                    </a:ext>
                  </a:extLst>
                </a:gridCol>
                <a:gridCol w="4573853">
                  <a:extLst>
                    <a:ext uri="{9D8B030D-6E8A-4147-A177-3AD203B41FA5}">
                      <a16:colId xmlns:a16="http://schemas.microsoft.com/office/drawing/2014/main" val="644452341"/>
                    </a:ext>
                  </a:extLst>
                </a:gridCol>
                <a:gridCol w="3212495">
                  <a:extLst>
                    <a:ext uri="{9D8B030D-6E8A-4147-A177-3AD203B41FA5}">
                      <a16:colId xmlns:a16="http://schemas.microsoft.com/office/drawing/2014/main" val="1362065070"/>
                    </a:ext>
                  </a:extLst>
                </a:gridCol>
              </a:tblGrid>
              <a:tr h="68424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Area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Impact on engagement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Source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431213399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Eye contact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80% more audience connection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Business review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567905494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Storytelling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Increases retention by 22X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University study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640107181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Interactive polls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Leads to 34% higher engagement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LinkedIn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1340241768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Visual aids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Boosts retention by 65%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Company research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741009125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Attention spans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Lasts about 5 minutes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Journal article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34827117"/>
                  </a:ext>
                </a:extLst>
              </a:tr>
              <a:tr h="5639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First impressions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Made in the first 15 seconds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Industry report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413021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81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drop of liquid dropping into a test tube">
            <a:extLst>
              <a:ext uri="{FF2B5EF4-FFF2-40B4-BE49-F238E27FC236}">
                <a16:creationId xmlns:a16="http://schemas.microsoft.com/office/drawing/2014/main" id="{56DB4015-A389-4BC2-9E41-60B7276EE2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r="41348"/>
          <a:stretch/>
        </p:blipFill>
        <p:spPr>
          <a:xfrm>
            <a:off x="0" y="1"/>
            <a:ext cx="479388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6" y="1828800"/>
            <a:ext cx="6227613" cy="4489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/>
          <a:lstStyle/>
          <a:p>
            <a:r>
              <a:rPr lang="en-US" dirty="0"/>
              <a:t>of an audience’s retention rate is attributed to the visuals used.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 Showcase_win32_LW_V8" id="{F6E927C2-C719-4BD7-AE7A-76BEB44AA7D6}" vid="{C0CB572A-F088-441E-8F95-EFED0AB31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94D626-FF99-4D14-A6F7-C95F3B6638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0973AB-2219-419D-9825-C20FDA65D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C405A2-288D-4ACA-9C67-9C5EE383EE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182</Words>
  <Application>Microsoft Office PowerPoint</Application>
  <PresentationFormat>Widescreen</PresentationFormat>
  <Paragraphs>41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Grandview</vt:lpstr>
      <vt:lpstr>Grandview Display</vt:lpstr>
      <vt:lpstr>Citation</vt:lpstr>
      <vt:lpstr>Basic presentation</vt:lpstr>
      <vt:lpstr>Agenda</vt:lpstr>
      <vt:lpstr>About me</vt:lpstr>
      <vt:lpstr>“They may forget what you said, but they will never forget how you made them feel.”</vt:lpstr>
      <vt:lpstr>Key elements of a memorable presentation</vt:lpstr>
      <vt:lpstr>Engaging the audience</vt:lpstr>
      <vt:lpstr>Engagement data</vt:lpstr>
      <vt:lpstr>Why visuals matter</vt:lpstr>
      <vt:lpstr>35%</vt:lpstr>
      <vt:lpstr>Delivering with impact</vt:lpstr>
      <vt:lpstr>Effective delivery techniques</vt:lpstr>
      <vt:lpstr>Delivering with confidence </vt:lpstr>
      <vt:lpstr>Conclusion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Samvab Chatterjee</cp:lastModifiedBy>
  <cp:revision>1</cp:revision>
  <dcterms:created xsi:type="dcterms:W3CDTF">2024-06-26T20:20:27Z</dcterms:created>
  <dcterms:modified xsi:type="dcterms:W3CDTF">2025-03-27T07:36:06Z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